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283" r:id="rId1"/>
  </p:sldMasterIdLst>
  <p:notesMasterIdLst>
    <p:notesMasterId r:id="rId16"/>
  </p:notesMasterIdLst>
  <p:handoutMasterIdLst>
    <p:handoutMasterId r:id="rId17"/>
  </p:handoutMasterIdLst>
  <p:sldIdLst>
    <p:sldId id="330" r:id="rId2"/>
    <p:sldId id="320" r:id="rId3"/>
    <p:sldId id="318" r:id="rId4"/>
    <p:sldId id="331" r:id="rId5"/>
    <p:sldId id="332" r:id="rId6"/>
    <p:sldId id="336" r:id="rId7"/>
    <p:sldId id="337" r:id="rId8"/>
    <p:sldId id="338" r:id="rId9"/>
    <p:sldId id="339" r:id="rId10"/>
    <p:sldId id="342" r:id="rId11"/>
    <p:sldId id="341" r:id="rId12"/>
    <p:sldId id="328" r:id="rId13"/>
    <p:sldId id="334" r:id="rId14"/>
    <p:sldId id="335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CC"/>
    <a:srgbClr val="FF990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721" autoAdjust="0"/>
  </p:normalViewPr>
  <p:slideViewPr>
    <p:cSldViewPr>
      <p:cViewPr varScale="1">
        <p:scale>
          <a:sx n="93" d="100"/>
          <a:sy n="93" d="100"/>
        </p:scale>
        <p:origin x="178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Arial" charset="0"/>
              </a:defRPr>
            </a:lvl1pPr>
          </a:lstStyle>
          <a:p>
            <a:pPr>
              <a:defRPr/>
            </a:pPr>
            <a:fld id="{482D062D-D0CB-4AA6-936A-6532B6DC1A6A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EE3BEB8-77AA-49D0-ABE0-79C9AC5AE53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8040837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audio1.wav>
</file>

<file path=ppt/media/image1.jpg>
</file>

<file path=ppt/media/image10.gif>
</file>

<file path=ppt/media/image11.gif>
</file>

<file path=ppt/media/image12.gif>
</file>

<file path=ppt/media/image13.gif>
</file>

<file path=ppt/media/image14.jpg>
</file>

<file path=ppt/media/image15.jpg>
</file>

<file path=ppt/media/image16.gif>
</file>

<file path=ppt/media/image17.jpeg>
</file>

<file path=ppt/media/image2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26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26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526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26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7ED6DC4-1007-4EC8-B215-519E5E1F32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1535509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9F4D03C1-3828-4BE7-A7EC-C77DFCE6577B}" type="slidenum">
              <a:rPr lang="en-US" altLang="en-US">
                <a:latin typeface="Arial" panose="020B0604020202020204" pitchFamily="34" charset="0"/>
              </a:rPr>
              <a:pPr eaLnBrk="1" hangingPunct="1"/>
              <a:t>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29701" name="Header Placeholder 4"/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344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BAD7610-95ED-4683-A7AD-9D4100F47209}" type="slidenum">
              <a:rPr lang="en-US" altLang="en-US">
                <a:latin typeface="Arial" panose="020B0604020202020204" pitchFamily="34" charset="0"/>
              </a:rPr>
              <a:pPr eaLnBrk="1" hangingPunct="1"/>
              <a:t>3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31749" name="Header Placeholder 4"/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178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39F250B-5217-42BE-8C60-38D6916222BD}" type="slidenum">
              <a:rPr lang="en-US" altLang="en-US">
                <a:latin typeface="Arial" panose="020B0604020202020204" pitchFamily="34" charset="0"/>
              </a:rPr>
              <a:pPr eaLnBrk="1" hangingPunct="1"/>
              <a:t>12</a:t>
            </a:fld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38917" name="Header Placeholder 4"/>
          <p:cNvSpPr>
            <a:spLocks noGrp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712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459" y="959313"/>
            <a:ext cx="5760741" cy="2571891"/>
          </a:xfrm>
        </p:spPr>
        <p:txBody>
          <a:bodyPr bIns="0"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25459" y="3531205"/>
            <a:ext cx="5760741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858" y="6486939"/>
            <a:ext cx="102298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591472"/>
      </p:ext>
    </p:extLst>
  </p:cSld>
  <p:clrMapOvr>
    <a:masterClrMapping/>
  </p:clrMapOvr>
  <p:transition spd="med">
    <p:dissolve/>
    <p:sndAc>
      <p:stSnd>
        <p:snd r:embed="rId1" name="arrow.wav"/>
      </p:stSnd>
    </p:sndAc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712" y="1645920"/>
            <a:ext cx="6571343" cy="3931920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3077743"/>
      </p:ext>
    </p:extLst>
  </p:cSld>
  <p:clrMapOvr>
    <a:masterClrMapping/>
  </p:clrMapOvr>
  <p:transition spd="med">
    <p:dissolve/>
    <p:sndAc>
      <p:stSnd>
        <p:snd r:embed="rId1" name="arrow.wav"/>
      </p:stSnd>
    </p:sndAc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459" y="1756130"/>
            <a:ext cx="5764142" cy="2050066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5460" y="3806196"/>
            <a:ext cx="576414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1774075"/>
      </p:ext>
    </p:extLst>
  </p:cSld>
  <p:clrMapOvr>
    <a:masterClrMapping/>
  </p:clrMapOvr>
  <p:transition spd="med">
    <p:dissolve/>
    <p:sndAc>
      <p:stSnd>
        <p:snd r:embed="rId1" name="arrow.wav"/>
      </p:stSnd>
    </p:sndAc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5459" y="1645920"/>
            <a:ext cx="3125871" cy="39319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822" y="1645920"/>
            <a:ext cx="3125652" cy="39319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28684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" name="Picture 9" descr="RedHashing.emf"/>
          <p:cNvPicPr>
            <a:picLocks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332722"/>
      </p:ext>
    </p:extLst>
  </p:cSld>
  <p:clrMapOvr>
    <a:masterClrMapping/>
  </p:clrMapOvr>
  <p:transition spd="med">
    <p:dissolve/>
    <p:sndAc>
      <p:stSnd>
        <p:snd r:embed="rId1" name="arrow.wav"/>
      </p:stSnd>
    </p:sndAc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8131" y="164592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none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8131" y="2456980"/>
            <a:ext cx="3125766" cy="3108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3822" y="1645920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none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63822" y="2454200"/>
            <a:ext cx="3125652" cy="3108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128684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RedHashing.emf"/>
          <p:cNvPicPr>
            <a:picLocks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5599039"/>
      </p:ext>
    </p:extLst>
  </p:cSld>
  <p:clrMapOvr>
    <a:masterClrMapping/>
  </p:clrMapOvr>
  <p:transition spd="med">
    <p:dissolve/>
    <p:sndAc>
      <p:stSnd>
        <p:snd r:embed="rId1" name="arrow.wav"/>
      </p:stSnd>
    </p:sndAc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28684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 descr="RedHashing.emf"/>
          <p:cNvPicPr>
            <a:picLocks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5122881"/>
      </p:ext>
    </p:extLst>
  </p:cSld>
  <p:clrMapOvr>
    <a:masterClrMapping/>
  </p:clrMapOvr>
  <p:transition spd="med">
    <p:dissolve/>
    <p:sndAc>
      <p:stSnd>
        <p:snd r:embed="rId1" name="arrow.wav"/>
      </p:stSnd>
    </p:sndAc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20283"/>
      </p:ext>
    </p:extLst>
  </p:cSld>
  <p:clrMapOvr>
    <a:masterClrMapping/>
  </p:clrMapOvr>
  <p:transition spd="med">
    <p:dissolve/>
    <p:sndAc>
      <p:stSnd>
        <p:snd r:embed="rId1" name="arrow.wav"/>
      </p:stSnd>
    </p:sndAc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854"/>
            <a:ext cx="9144000" cy="7429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468769"/>
            <a:ext cx="9144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/>
          <p:nvPr/>
        </p:nvCxnSpPr>
        <p:spPr>
          <a:xfrm>
            <a:off x="0" y="6121005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28684" y="379705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8684" y="1789698"/>
            <a:ext cx="657134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/>
          <p:cNvSpPr txBox="1">
            <a:spLocks/>
          </p:cNvSpPr>
          <p:nvPr/>
        </p:nvSpPr>
        <p:spPr>
          <a:xfrm>
            <a:off x="8200176" y="6122157"/>
            <a:ext cx="694030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98DBE3D-117D-42EE-ADA8-9F891399CB73}" type="slidenum">
              <a:rPr lang="en-US" sz="1800" b="0" smtClean="0">
                <a:solidFill>
                  <a:schemeClr val="bg1"/>
                </a:solidFill>
              </a:rPr>
              <a:pPr/>
              <a:t>‹#›</a:t>
            </a:fld>
            <a:endParaRPr lang="en-US" sz="18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5667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4" r:id="rId1"/>
    <p:sldLayoutId id="2147484285" r:id="rId2"/>
    <p:sldLayoutId id="2147484286" r:id="rId3"/>
    <p:sldLayoutId id="2147484287" r:id="rId4"/>
    <p:sldLayoutId id="2147484288" r:id="rId5"/>
    <p:sldLayoutId id="2147484289" r:id="rId6"/>
    <p:sldLayoutId id="2147484290" r:id="rId7"/>
  </p:sldLayoutIdLst>
  <p:transition spd="med">
    <p:dissolve/>
    <p:sndAc>
      <p:stSnd>
        <p:snd r:embed="rId9" name="arrow.wav"/>
      </p:stSnd>
    </p:sndAc>
  </p:transition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audio" Target="../media/audio1.wav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28BFF1A-EBC3-414A-8C8C-716DF6C5A8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Smart Homes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8359897-3DBD-4CE3-A7E6-A6A06A9FA8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COMPUTER LITERACY</a:t>
            </a:r>
          </a:p>
        </p:txBody>
      </p:sp>
    </p:spTree>
    <p:extLst>
      <p:ext uri="{BB962C8B-B14F-4D97-AF65-F5344CB8AC3E}">
        <p14:creationId xmlns:p14="http://schemas.microsoft.com/office/powerpoint/2010/main" val="3101025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2" name="arrow.wav"/>
          </p:stSnd>
        </p:sndAc>
      </p:transition>
    </mc:Choice>
    <mc:Fallback xmlns="">
      <p:transition>
        <p:sndAc>
          <p:stSnd>
            <p:snd r:embed="rId3" name="arrow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Lawnmowers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76400"/>
            <a:ext cx="3932237" cy="3932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743200"/>
            <a:ext cx="3533775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951999"/>
      </p:ext>
    </p:extLst>
  </p:cSld>
  <p:clrMapOvr>
    <a:masterClrMapping/>
  </p:clrMapOvr>
  <p:transition spd="med">
    <p:dissolve/>
    <p:sndAc>
      <p:stSnd>
        <p:snd r:embed="rId2" name="arrow.wav"/>
      </p:stSnd>
    </p:sndAc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Hub: cooperating devices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13E4F63B-4262-4D0A-993A-8D8A16720F21}"/>
              </a:ext>
            </a:extLst>
          </p:cNvPr>
          <p:cNvSpPr txBox="1">
            <a:spLocks/>
          </p:cNvSpPr>
          <p:nvPr/>
        </p:nvSpPr>
        <p:spPr>
          <a:xfrm>
            <a:off x="1124712" y="1645920"/>
            <a:ext cx="6723887" cy="42214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Interacts with multiple devices and can be programmed with a set of rules.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When someone leaves, automatically</a:t>
            </a:r>
          </a:p>
          <a:p>
            <a:pPr lvl="1"/>
            <a:r>
              <a:rPr lang="en-US" dirty="0" smtClean="0"/>
              <a:t>turn off lights, heater/AC</a:t>
            </a:r>
          </a:p>
          <a:p>
            <a:pPr lvl="1"/>
            <a:r>
              <a:rPr lang="en-US" dirty="0" smtClean="0"/>
              <a:t>lock door</a:t>
            </a:r>
          </a:p>
          <a:p>
            <a:pPr lvl="1"/>
            <a:r>
              <a:rPr lang="en-US" dirty="0" smtClean="0"/>
              <a:t>set off alarm if motion sensor is activated</a:t>
            </a:r>
          </a:p>
          <a:p>
            <a:r>
              <a:rPr lang="en-US" dirty="0" smtClean="0"/>
              <a:t>When smart watch indicates you woke up, automatically</a:t>
            </a:r>
          </a:p>
          <a:p>
            <a:pPr lvl="1"/>
            <a:r>
              <a:rPr lang="en-US" dirty="0" smtClean="0"/>
              <a:t>Turn on lights</a:t>
            </a:r>
          </a:p>
          <a:p>
            <a:pPr lvl="1"/>
            <a:r>
              <a:rPr lang="en-US" dirty="0" smtClean="0"/>
              <a:t>Start brewing coffee</a:t>
            </a:r>
          </a:p>
          <a:p>
            <a:r>
              <a:rPr lang="en-US" dirty="0" smtClean="0"/>
              <a:t>Automatically be notified if there’s a water leak in the basement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94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2" name="arrow.wav"/>
          </p:stSnd>
        </p:sndAc>
      </p:transition>
    </mc:Choice>
    <mc:Fallback xmlns="">
      <p:transition>
        <p:sndAc>
          <p:stSnd>
            <p:snd r:embed="rId3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Future </a:t>
            </a:r>
            <a:r>
              <a:rPr lang="en-US" altLang="en-US" dirty="0" smtClean="0"/>
              <a:t>directions</a:t>
            </a:r>
            <a:endParaRPr lang="en-US" altLang="en-US" dirty="0"/>
          </a:p>
        </p:txBody>
      </p:sp>
      <p:sp>
        <p:nvSpPr>
          <p:cNvPr id="18436" name="Rectangle 4"/>
          <p:cNvSpPr>
            <a:spLocks noChangeArrowheads="1"/>
          </p:cNvSpPr>
          <p:nvPr/>
        </p:nvSpPr>
        <p:spPr bwMode="auto">
          <a:xfrm>
            <a:off x="457200" y="1676400"/>
            <a:ext cx="8382000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FF9900"/>
              </a:buClr>
              <a:buSzPct val="70000"/>
            </a:pPr>
            <a:endParaRPr lang="en-US" altLang="en-US" sz="2400"/>
          </a:p>
        </p:txBody>
      </p:sp>
      <p:sp>
        <p:nvSpPr>
          <p:cNvPr id="18437" name="Rectangle 6"/>
          <p:cNvSpPr>
            <a:spLocks noChangeArrowheads="1"/>
          </p:cNvSpPr>
          <p:nvPr/>
        </p:nvSpPr>
        <p:spPr bwMode="auto">
          <a:xfrm>
            <a:off x="381000" y="1295400"/>
            <a:ext cx="8534400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algn="just" eaLnBrk="1" hangingPunct="1">
              <a:buFont typeface="Wingdings" panose="05000000000000000000" pitchFamily="2" charset="2"/>
              <a:buNone/>
            </a:pPr>
            <a:endParaRPr lang="en-US" altLang="en-US" sz="2800"/>
          </a:p>
          <a:p>
            <a:pPr algn="just" eaLnBrk="1" hangingPunct="1"/>
            <a:r>
              <a:rPr lang="en-US" altLang="en-US" sz="2800"/>
              <a:t> 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endParaRPr lang="en-US" altLang="en-US" sz="3200">
              <a:solidFill>
                <a:srgbClr val="FFC00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en-US" sz="3200">
              <a:solidFill>
                <a:srgbClr val="FFC00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en-US" sz="3200">
              <a:solidFill>
                <a:srgbClr val="FFC000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4F91A757-808F-4640-9A09-EC417A790AF7}"/>
              </a:ext>
            </a:extLst>
          </p:cNvPr>
          <p:cNvSpPr txBox="1">
            <a:spLocks/>
          </p:cNvSpPr>
          <p:nvPr/>
        </p:nvSpPr>
        <p:spPr>
          <a:xfrm>
            <a:off x="1128684" y="1676400"/>
            <a:ext cx="6571343" cy="3931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CA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745F12C7-D781-49B3-965F-58C2638796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59163" y="1645920"/>
            <a:ext cx="7062495" cy="3108960"/>
          </a:xfrm>
        </p:spPr>
        <p:txBody>
          <a:bodyPr/>
          <a:lstStyle/>
          <a:p>
            <a:r>
              <a:rPr lang="en-CA" altLang="en-US" dirty="0"/>
              <a:t>Personal assistant </a:t>
            </a:r>
            <a:r>
              <a:rPr lang="en-CA" altLang="en-US" dirty="0" smtClean="0"/>
              <a:t>robot</a:t>
            </a:r>
            <a:endParaRPr lang="en-CA" altLang="en-US" dirty="0"/>
          </a:p>
          <a:p>
            <a:r>
              <a:rPr lang="en-CA" altLang="en-US" dirty="0"/>
              <a:t>Integration with </a:t>
            </a:r>
            <a:r>
              <a:rPr lang="en-CA" altLang="en-US" dirty="0" smtClean="0"/>
              <a:t>self-taught AI for predicting automation</a:t>
            </a:r>
          </a:p>
          <a:p>
            <a:r>
              <a:rPr lang="en-US" dirty="0" smtClean="0"/>
              <a:t>Must have increased security of software and devices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4095950"/>
            <a:ext cx="3529517" cy="1852996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3" name="arrow.wav"/>
          </p:stSnd>
        </p:sndAc>
      </p:transition>
    </mc:Choice>
    <mc:Fallback xmlns="">
      <p:transition>
        <p:sndAc>
          <p:stSnd>
            <p:snd r:embed="rId6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Home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Control </a:t>
            </a:r>
            <a:r>
              <a:rPr lang="en-US" altLang="en-US" dirty="0"/>
              <a:t>at your </a:t>
            </a:r>
            <a:r>
              <a:rPr lang="en-US" altLang="en-US" dirty="0" smtClean="0"/>
              <a:t>fingertips</a:t>
            </a:r>
          </a:p>
          <a:p>
            <a:r>
              <a:rPr lang="en-US" altLang="en-US" dirty="0" smtClean="0"/>
              <a:t>Customization</a:t>
            </a:r>
          </a:p>
          <a:p>
            <a:r>
              <a:rPr lang="en-US" altLang="en-US" dirty="0" smtClean="0"/>
              <a:t>Reducing cost of home-security</a:t>
            </a:r>
            <a:endParaRPr lang="en-US" altLang="en-US" dirty="0"/>
          </a:p>
          <a:p>
            <a:r>
              <a:rPr lang="en-US" altLang="en-US" dirty="0" smtClean="0"/>
              <a:t>Comfortable living</a:t>
            </a:r>
            <a:endParaRPr lang="en-US" altLang="en-US" dirty="0"/>
          </a:p>
          <a:p>
            <a:r>
              <a:rPr lang="en-US" altLang="en-US" dirty="0" smtClean="0"/>
              <a:t>Accessibility</a:t>
            </a:r>
          </a:p>
          <a:p>
            <a:r>
              <a:rPr lang="en-US" altLang="en-US" dirty="0" smtClean="0"/>
              <a:t>Reduced energy wastage</a:t>
            </a:r>
            <a:endParaRPr lang="en-US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97119"/>
      </p:ext>
    </p:extLst>
  </p:cSld>
  <p:clrMapOvr>
    <a:masterClrMapping/>
  </p:clrMapOvr>
  <p:transition spd="med">
    <p:dissolve/>
    <p:sndAc>
      <p:stSnd>
        <p:snd r:embed="rId2" name="arrow.wav"/>
      </p:stSnd>
    </p:sndAc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Home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Reliability</a:t>
            </a:r>
          </a:p>
          <a:p>
            <a:r>
              <a:rPr lang="en-US" dirty="0" smtClean="0"/>
              <a:t>Cost</a:t>
            </a:r>
          </a:p>
          <a:p>
            <a:r>
              <a:rPr lang="en-US" dirty="0" smtClean="0"/>
              <a:t>Device variety</a:t>
            </a:r>
          </a:p>
          <a:p>
            <a:r>
              <a:rPr lang="en-US" dirty="0" smtClean="0"/>
              <a:t>Privacy and security issues</a:t>
            </a:r>
          </a:p>
          <a:p>
            <a:r>
              <a:rPr lang="en-US" dirty="0" smtClean="0"/>
              <a:t>Safety</a:t>
            </a:r>
          </a:p>
          <a:p>
            <a:r>
              <a:rPr lang="en-US" dirty="0" smtClean="0"/>
              <a:t>Learning curve</a:t>
            </a:r>
          </a:p>
        </p:txBody>
      </p:sp>
    </p:spTree>
    <p:extLst>
      <p:ext uri="{BB962C8B-B14F-4D97-AF65-F5344CB8AC3E}">
        <p14:creationId xmlns:p14="http://schemas.microsoft.com/office/powerpoint/2010/main" val="2723456951"/>
      </p:ext>
    </p:extLst>
  </p:cSld>
  <p:clrMapOvr>
    <a:masterClrMapping/>
  </p:clrMapOvr>
  <p:transition spd="med">
    <p:dissolve/>
    <p:sndAc>
      <p:stSnd>
        <p:snd r:embed="rId2" name="arrow.wav"/>
      </p:stSnd>
    </p:sndAc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is a Smart Home?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E3454E2-84E1-408F-A4B8-D9B781247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524001"/>
            <a:ext cx="7086600" cy="2819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sz="1600" b="1" dirty="0" smtClean="0">
                <a:solidFill>
                  <a:schemeClr val="accent1"/>
                </a:solidFill>
              </a:rPr>
              <a:t>Smart home</a:t>
            </a:r>
            <a:r>
              <a:rPr lang="en-US" altLang="en-US" sz="1600" dirty="0" smtClean="0"/>
              <a:t>: a </a:t>
            </a:r>
            <a:r>
              <a:rPr lang="en-US" altLang="en-US" sz="1600" dirty="0"/>
              <a:t>dwelling incorporating a communications </a:t>
            </a:r>
            <a:r>
              <a:rPr lang="en-US" altLang="en-US" sz="1600" dirty="0" smtClean="0"/>
              <a:t>network </a:t>
            </a:r>
            <a:r>
              <a:rPr lang="en-US" altLang="en-US" sz="1600" dirty="0"/>
              <a:t>that connects the key electrical appliances and services, and allows them to be remotely </a:t>
            </a:r>
            <a:r>
              <a:rPr lang="en-US" altLang="en-US" sz="1600" dirty="0" smtClean="0"/>
              <a:t>controlled</a:t>
            </a:r>
            <a:r>
              <a:rPr lang="en-US" altLang="en-US" sz="1600" dirty="0"/>
              <a:t>, monitored or accessed</a:t>
            </a:r>
            <a:r>
              <a:rPr lang="en-US" altLang="en-US" sz="1600" dirty="0" smtClean="0"/>
              <a:t>.</a:t>
            </a:r>
            <a:br>
              <a:rPr lang="en-US" altLang="en-US" sz="1600" dirty="0" smtClean="0"/>
            </a:br>
            <a:endParaRPr lang="en-US" altLang="en-US" sz="1600" dirty="0" smtClean="0"/>
          </a:p>
          <a:p>
            <a:pPr marL="0" indent="0">
              <a:buNone/>
            </a:pPr>
            <a:r>
              <a:rPr lang="en-US" altLang="en-US" sz="1600" dirty="0" smtClean="0"/>
              <a:t>Elements of a smart home:</a:t>
            </a:r>
          </a:p>
          <a:p>
            <a:pPr>
              <a:lnSpc>
                <a:spcPct val="110000"/>
              </a:lnSpc>
            </a:pPr>
            <a:r>
              <a:rPr lang="en-US" altLang="en-US" sz="1600" dirty="0" smtClean="0"/>
              <a:t>Communication network: wire, wireless, or mixed</a:t>
            </a:r>
          </a:p>
          <a:p>
            <a:pPr>
              <a:lnSpc>
                <a:spcPct val="110000"/>
              </a:lnSpc>
            </a:pPr>
            <a:r>
              <a:rPr lang="en-US" sz="1600" dirty="0" smtClean="0"/>
              <a:t>Intelligent control: system management</a:t>
            </a:r>
          </a:p>
          <a:p>
            <a:pPr>
              <a:lnSpc>
                <a:spcPct val="110000"/>
              </a:lnSpc>
            </a:pPr>
            <a:r>
              <a:rPr lang="en-US" sz="1600" dirty="0" smtClean="0"/>
              <a:t>Home automation: relevant components and systems</a:t>
            </a: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457200" y="1676400"/>
            <a:ext cx="8382000" cy="505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FF9900"/>
              </a:buClr>
              <a:buSzPct val="70000"/>
            </a:pPr>
            <a:endParaRPr lang="en-US" altLang="en-US" sz="24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655" y="4198810"/>
            <a:ext cx="3581400" cy="26591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stSnd>
            <p:snd r:embed="rId3" name="arrow.wav"/>
          </p:stSnd>
        </p:sndAc>
      </p:transition>
    </mc:Choice>
    <mc:Fallback xmlns="">
      <p:transition>
        <p:sndAc>
          <p:stSnd>
            <p:snd r:embed="rId5" name="arrow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Major Areas of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9D5134B-3DFA-4B53-A35D-1DE390CB8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712" y="1645919"/>
            <a:ext cx="6571343" cy="4297681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b="1" dirty="0">
                <a:solidFill>
                  <a:schemeClr val="accent1"/>
                </a:solidFill>
              </a:rPr>
              <a:t>Home </a:t>
            </a:r>
            <a:r>
              <a:rPr lang="en-US" altLang="en-US" b="1" dirty="0" smtClean="0">
                <a:solidFill>
                  <a:schemeClr val="accent1"/>
                </a:solidFill>
              </a:rPr>
              <a:t>appliances</a:t>
            </a:r>
          </a:p>
          <a:p>
            <a:pPr lvl="1"/>
            <a:r>
              <a:rPr lang="en-US" altLang="en-US" dirty="0" smtClean="0"/>
              <a:t>Oven</a:t>
            </a:r>
          </a:p>
          <a:p>
            <a:pPr lvl="1"/>
            <a:r>
              <a:rPr lang="en-US" altLang="en-US" dirty="0" smtClean="0"/>
              <a:t>Fridge</a:t>
            </a:r>
          </a:p>
          <a:p>
            <a:r>
              <a:rPr lang="en-US" altLang="en-US" b="1" dirty="0" smtClean="0">
                <a:solidFill>
                  <a:schemeClr val="accent1"/>
                </a:solidFill>
              </a:rPr>
              <a:t>Environment</a:t>
            </a:r>
            <a:endParaRPr lang="en-US" altLang="en-US" dirty="0" smtClean="0"/>
          </a:p>
          <a:p>
            <a:pPr lvl="1"/>
            <a:r>
              <a:rPr lang="en-US" altLang="en-US" dirty="0" smtClean="0"/>
              <a:t>Lighting</a:t>
            </a:r>
          </a:p>
          <a:p>
            <a:pPr lvl="1"/>
            <a:r>
              <a:rPr lang="en-US" altLang="en-US" dirty="0" smtClean="0"/>
              <a:t>HVAC</a:t>
            </a:r>
          </a:p>
          <a:p>
            <a:pPr lvl="1"/>
            <a:r>
              <a:rPr lang="en-US" altLang="en-US" dirty="0" smtClean="0"/>
              <a:t>Water</a:t>
            </a:r>
          </a:p>
          <a:p>
            <a:r>
              <a:rPr lang="en-US" altLang="en-US" b="1" dirty="0" smtClean="0">
                <a:solidFill>
                  <a:schemeClr val="accent1"/>
                </a:solidFill>
              </a:rPr>
              <a:t>Health care</a:t>
            </a:r>
          </a:p>
          <a:p>
            <a:pPr lvl="1"/>
            <a:r>
              <a:rPr lang="en-US" altLang="en-US" dirty="0" smtClean="0"/>
              <a:t>care </a:t>
            </a:r>
            <a:r>
              <a:rPr lang="en-US" altLang="en-US" dirty="0"/>
              <a:t>for </a:t>
            </a:r>
            <a:r>
              <a:rPr lang="en-US" altLang="en-US" dirty="0" smtClean="0"/>
              <a:t>the elderly </a:t>
            </a:r>
            <a:r>
              <a:rPr lang="en-US" altLang="en-US" dirty="0"/>
              <a:t>and </a:t>
            </a:r>
            <a:r>
              <a:rPr lang="en-US" altLang="en-US" dirty="0" smtClean="0"/>
              <a:t>disabled</a:t>
            </a:r>
            <a:endParaRPr lang="en-US" altLang="en-US" dirty="0"/>
          </a:p>
          <a:p>
            <a:pPr algn="just"/>
            <a:r>
              <a:rPr lang="en-US" altLang="en-US" b="1" dirty="0" smtClean="0">
                <a:solidFill>
                  <a:schemeClr val="accent1"/>
                </a:solidFill>
              </a:rPr>
              <a:t>Security</a:t>
            </a:r>
          </a:p>
          <a:p>
            <a:pPr lvl="1" algn="just"/>
            <a:r>
              <a:rPr lang="en-US" altLang="en-US" dirty="0" smtClean="0"/>
              <a:t>person recognition</a:t>
            </a:r>
          </a:p>
          <a:p>
            <a:pPr lvl="1" algn="just"/>
            <a:r>
              <a:rPr lang="en-US" altLang="en-US" dirty="0" smtClean="0"/>
              <a:t>alarms</a:t>
            </a:r>
            <a:endParaRPr lang="en-US" altLang="en-US" dirty="0"/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457200" y="1676401"/>
            <a:ext cx="83820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FF9900"/>
              </a:buClr>
              <a:buSzPct val="70000"/>
            </a:pPr>
            <a:endParaRPr lang="en-US" altLang="en-US" sz="2400"/>
          </a:p>
        </p:txBody>
      </p:sp>
      <p:sp>
        <p:nvSpPr>
          <p:cNvPr id="11269" name="Rectangle 6"/>
          <p:cNvSpPr>
            <a:spLocks noChangeArrowheads="1"/>
          </p:cNvSpPr>
          <p:nvPr/>
        </p:nvSpPr>
        <p:spPr bwMode="auto">
          <a:xfrm>
            <a:off x="838200" y="1981200"/>
            <a:ext cx="7848600" cy="2431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9pPr>
          </a:lstStyle>
          <a:p>
            <a:pPr algn="just" eaLnBrk="1" hangingPunct="1">
              <a:buFont typeface="Wingdings" panose="05000000000000000000" pitchFamily="2" charset="2"/>
              <a:buNone/>
            </a:pPr>
            <a:endParaRPr lang="en-US" altLang="en-US" sz="2800" dirty="0"/>
          </a:p>
          <a:p>
            <a:pPr algn="just" eaLnBrk="1" hangingPunct="1"/>
            <a:r>
              <a:rPr lang="en-US" altLang="en-US" sz="2800" dirty="0"/>
              <a:t> 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endParaRPr lang="en-US" altLang="en-US" sz="3200" dirty="0">
              <a:solidFill>
                <a:srgbClr val="FFC00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en-US" sz="3200" dirty="0">
              <a:solidFill>
                <a:srgbClr val="FFC00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en-US" sz="3200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3" name="arrow.wav"/>
          </p:stSnd>
        </p:sndAc>
      </p:transition>
    </mc:Choice>
    <mc:Fallback xmlns="">
      <p:transition>
        <p:sndAc>
          <p:stSnd>
            <p:snd r:embed="rId4" name="arrow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Home System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269" y="1600200"/>
            <a:ext cx="5626172" cy="4438098"/>
          </a:xfrm>
        </p:spPr>
      </p:pic>
    </p:spTree>
    <p:extLst>
      <p:ext uri="{BB962C8B-B14F-4D97-AF65-F5344CB8AC3E}">
        <p14:creationId xmlns:p14="http://schemas.microsoft.com/office/powerpoint/2010/main" val="10826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2" name="arrow.wav"/>
          </p:stSnd>
        </p:sndAc>
      </p:transition>
    </mc:Choice>
    <mc:Fallback xmlns="">
      <p:transition>
        <p:sndAc>
          <p:stSnd>
            <p:snd r:embed="rId4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H="1">
            <a:off x="2886260" y="3553094"/>
            <a:ext cx="29779" cy="11472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172716" y="3005728"/>
            <a:ext cx="1505013" cy="1274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1746491" y="2763293"/>
            <a:ext cx="1169548" cy="94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1567299" y="3450648"/>
            <a:ext cx="1271673" cy="1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V="1">
            <a:off x="3678380" y="2192144"/>
            <a:ext cx="1212230" cy="10112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1000"/>
            <a:ext cx="7253316" cy="1049235"/>
          </a:xfrm>
        </p:spPr>
        <p:txBody>
          <a:bodyPr/>
          <a:lstStyle/>
          <a:p>
            <a:r>
              <a:rPr lang="en-US" dirty="0" smtClean="0"/>
              <a:t>Architecture for smart home system</a:t>
            </a:r>
            <a:endParaRPr lang="en-US" dirty="0"/>
          </a:p>
        </p:txBody>
      </p:sp>
      <p:pic>
        <p:nvPicPr>
          <p:cNvPr id="1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706" y="2809872"/>
            <a:ext cx="3767347" cy="29718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232" y="4126740"/>
            <a:ext cx="1905000" cy="19050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774" y="2723919"/>
            <a:ext cx="1701428" cy="932950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2747153" y="3005728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internet</a:t>
            </a:r>
            <a:endParaRPr lang="en-US" dirty="0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925" y="3047312"/>
            <a:ext cx="655495" cy="655495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34" y="2589436"/>
            <a:ext cx="655495" cy="655495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552" y="2334668"/>
            <a:ext cx="655495" cy="655495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281106" y="1688337"/>
            <a:ext cx="2572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Application-specific server/database</a:t>
            </a:r>
            <a:endParaRPr lang="en-US" dirty="0"/>
          </a:p>
        </p:txBody>
      </p:sp>
      <p:cxnSp>
        <p:nvCxnSpPr>
          <p:cNvPr id="59" name="Straight Connector 58"/>
          <p:cNvCxnSpPr/>
          <p:nvPr/>
        </p:nvCxnSpPr>
        <p:spPr>
          <a:xfrm flipH="1" flipV="1">
            <a:off x="5181600" y="2301613"/>
            <a:ext cx="242033" cy="688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5318922" y="2301613"/>
            <a:ext cx="546938" cy="50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 flipV="1">
            <a:off x="5367664" y="2301613"/>
            <a:ext cx="1019270" cy="50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5402714" y="2306640"/>
            <a:ext cx="1683886" cy="503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 flipV="1">
            <a:off x="5423634" y="2299093"/>
            <a:ext cx="2328107" cy="5166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4995323" y="2299093"/>
            <a:ext cx="323598" cy="2882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848" y="1912692"/>
            <a:ext cx="684260" cy="43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39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2" name="arrow.wav"/>
          </p:stSnd>
        </p:sndAc>
      </p:transition>
    </mc:Choice>
    <mc:Fallback xmlns="">
      <p:transition>
        <p:sndAc>
          <p:stSnd>
            <p:snd r:embed="rId8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home products that are currently available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418754"/>
      </p:ext>
    </p:extLst>
  </p:cSld>
  <p:clrMapOvr>
    <a:masterClrMapping/>
  </p:clrMapOvr>
  <p:transition spd="med">
    <p:dissolve/>
    <p:sndAc>
      <p:stSnd>
        <p:snd r:embed="rId2" name="arrow.wav"/>
      </p:stSnd>
    </p:sndAc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lightbulbs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183" y="3733800"/>
            <a:ext cx="4978400" cy="2800350"/>
          </a:xfrm>
        </p:spPr>
      </p:pic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13E4F63B-4262-4D0A-993A-8D8A16720F21}"/>
              </a:ext>
            </a:extLst>
          </p:cNvPr>
          <p:cNvSpPr txBox="1">
            <a:spLocks/>
          </p:cNvSpPr>
          <p:nvPr/>
        </p:nvSpPr>
        <p:spPr>
          <a:xfrm>
            <a:off x="1124712" y="1645920"/>
            <a:ext cx="6571343" cy="3931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CA" altLang="en-US" dirty="0" smtClean="0"/>
              <a:t>Change color or brightness based on</a:t>
            </a:r>
          </a:p>
          <a:p>
            <a:pPr algn="just"/>
            <a:r>
              <a:rPr lang="en-CA" altLang="en-US" dirty="0" smtClean="0"/>
              <a:t>Remote</a:t>
            </a:r>
          </a:p>
          <a:p>
            <a:pPr algn="just"/>
            <a:r>
              <a:rPr lang="en-CA" altLang="en-US" dirty="0" smtClean="0"/>
              <a:t>Cue – 8pm every night; on sunrise/sunset</a:t>
            </a:r>
          </a:p>
          <a:p>
            <a:pPr algn="just"/>
            <a:r>
              <a:rPr lang="en-CA" altLang="en-US" dirty="0" smtClean="0"/>
              <a:t>Upon receipt of text</a:t>
            </a:r>
          </a:p>
          <a:p>
            <a:pPr algn="just"/>
            <a:endParaRPr lang="en-CA" altLang="en-US" dirty="0" smtClean="0"/>
          </a:p>
          <a:p>
            <a:endParaRPr lang="en-CA" alt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175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2" name="arrow.wav"/>
          </p:stSnd>
        </p:sndAc>
      </p:transition>
    </mc:Choice>
    <mc:Fallback xmlns="">
      <p:transition>
        <p:sndAc>
          <p:stSnd>
            <p:snd r:embed="rId4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mirrors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09800"/>
            <a:ext cx="3657600" cy="2611957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209800"/>
            <a:ext cx="4551001" cy="2559938"/>
          </a:xfrm>
        </p:spPr>
      </p:pic>
    </p:spTree>
    <p:extLst>
      <p:ext uri="{BB962C8B-B14F-4D97-AF65-F5344CB8AC3E}">
        <p14:creationId xmlns:p14="http://schemas.microsoft.com/office/powerpoint/2010/main" val="1020258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2" name="arrow.wav"/>
          </p:stSnd>
        </p:sndAc>
      </p:transition>
    </mc:Choice>
    <mc:Fallback xmlns="">
      <p:transition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locks and doorbells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676400"/>
            <a:ext cx="4543425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225" y="2209800"/>
            <a:ext cx="4156364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40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stSnd>
            <p:snd r:embed="rId2" name="arrow.wav"/>
          </p:stSnd>
        </p:sndAc>
      </p:transition>
    </mc:Choice>
    <mc:Fallback xmlns="">
      <p:transition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04B663"/>
      </a:accent4>
      <a:accent5>
        <a:srgbClr val="DF8822"/>
      </a:accent5>
      <a:accent6>
        <a:srgbClr val="BC410A"/>
      </a:accent6>
      <a:hlink>
        <a:srgbClr val="5977C4"/>
      </a:hlink>
      <a:folHlink>
        <a:srgbClr val="0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F651750D-181E-46CA-A14A-3C3979B603B6}" vid="{792AD4FF-E196-421D-A16D-E6116823B70B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4666</TotalTime>
  <Words>232</Words>
  <Application>Microsoft Office PowerPoint</Application>
  <PresentationFormat>On-screen Show (4:3)</PresentationFormat>
  <Paragraphs>73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Garamond</vt:lpstr>
      <vt:lpstr>Wingdings</vt:lpstr>
      <vt:lpstr>Theme1</vt:lpstr>
      <vt:lpstr>Smart Homes</vt:lpstr>
      <vt:lpstr>What is a Smart Home?</vt:lpstr>
      <vt:lpstr>Major Areas of Application</vt:lpstr>
      <vt:lpstr>Smart Home System</vt:lpstr>
      <vt:lpstr>Architecture for smart home system</vt:lpstr>
      <vt:lpstr>Smart home products that are currently available</vt:lpstr>
      <vt:lpstr>Smart lightbulbs</vt:lpstr>
      <vt:lpstr>Smart mirrors</vt:lpstr>
      <vt:lpstr>Smart locks and doorbells </vt:lpstr>
      <vt:lpstr>Smart Lawnmowers</vt:lpstr>
      <vt:lpstr>Hub: cooperating devices</vt:lpstr>
      <vt:lpstr>Future directions</vt:lpstr>
      <vt:lpstr>Smart Home Benefits</vt:lpstr>
      <vt:lpstr>Smart Home Challenges</vt:lpstr>
    </vt:vector>
  </TitlesOfParts>
  <Company>ECE_UW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Singh, Aditi</dc:creator>
  <cp:lastModifiedBy>template</cp:lastModifiedBy>
  <cp:revision>488</cp:revision>
  <cp:lastPrinted>1601-01-01T00:00:00Z</cp:lastPrinted>
  <dcterms:created xsi:type="dcterms:W3CDTF">2008-07-18T03:04:25Z</dcterms:created>
  <dcterms:modified xsi:type="dcterms:W3CDTF">2018-04-13T20:31:48Z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4</vt:i4>
  </property>
</Properties>
</file>

<file path=docProps/thumbnail.jpeg>
</file>